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AEBB7-671D-E746-92FA-946147A3AF6B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D7647-EB4D-0245-A486-0C4D77FEB1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4 </a:t>
            </a:r>
            <a:r>
              <a:rPr lang="en-US" dirty="0" err="1" smtClean="0"/>
              <a:t>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Breaking and making bonds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table below shows the amount of energy needed to break the bond and the amount of energy released when that bond is made</a:t>
            </a:r>
          </a:p>
          <a:p>
            <a:endParaRPr lang="en-US" sz="2800" dirty="0"/>
          </a:p>
          <a:p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22650" y="3035952"/>
          <a:ext cx="6096000" cy="3474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5151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 energy kJ/mol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 energy kJ/mol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 - 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436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 – </a:t>
                      </a:r>
                      <a:r>
                        <a:rPr lang="en-US" sz="2000" dirty="0" err="1" smtClean="0"/>
                        <a:t>Cl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432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 - 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 - 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391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 - 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464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 = 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498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 = 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746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   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945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Cl</a:t>
                      </a:r>
                      <a:r>
                        <a:rPr lang="en-US" sz="2000" dirty="0" smtClean="0"/>
                        <a:t> - </a:t>
                      </a:r>
                      <a:r>
                        <a:rPr lang="en-US" sz="2000" dirty="0" err="1" smtClean="0"/>
                        <a:t>Cl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Br - Br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190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 – C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348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 - Br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366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 = 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ample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4571" dirty="0" smtClean="0"/>
              <a:t>   CH</a:t>
            </a:r>
            <a:r>
              <a:rPr lang="en-US" sz="4571" baseline="-25000" dirty="0" smtClean="0"/>
              <a:t>4</a:t>
            </a:r>
            <a:r>
              <a:rPr lang="en-US" sz="4571" dirty="0" smtClean="0"/>
              <a:t>  </a:t>
            </a:r>
            <a:r>
              <a:rPr lang="en-US" sz="4571" dirty="0"/>
              <a:t>(</a:t>
            </a:r>
            <a:r>
              <a:rPr lang="en-US" sz="4571" dirty="0" err="1"/>
              <a:t>g</a:t>
            </a:r>
            <a:r>
              <a:rPr lang="en-US" sz="4571" dirty="0"/>
              <a:t>)  +  2O</a:t>
            </a:r>
            <a:r>
              <a:rPr lang="en-US" sz="4571" baseline="-25000" dirty="0"/>
              <a:t>2</a:t>
            </a:r>
            <a:r>
              <a:rPr lang="en-US" sz="4571" dirty="0"/>
              <a:t>  (</a:t>
            </a:r>
            <a:r>
              <a:rPr lang="en-US" sz="4571" dirty="0" err="1"/>
              <a:t>g</a:t>
            </a:r>
            <a:r>
              <a:rPr lang="en-US" sz="4571" dirty="0"/>
              <a:t>)      </a:t>
            </a:r>
            <a:r>
              <a:rPr lang="en-US" sz="4571" dirty="0" err="1">
                <a:sym typeface="Symbol"/>
              </a:rPr>
              <a:t></a:t>
            </a:r>
            <a:r>
              <a:rPr lang="en-US" sz="4571" dirty="0"/>
              <a:t>    </a:t>
            </a:r>
            <a:r>
              <a:rPr lang="en-US" sz="4571" dirty="0" smtClean="0"/>
              <a:t> CO</a:t>
            </a:r>
            <a:r>
              <a:rPr lang="en-US" sz="4571" baseline="-25000" dirty="0" smtClean="0"/>
              <a:t>2</a:t>
            </a:r>
            <a:r>
              <a:rPr lang="en-US" sz="4571" dirty="0" smtClean="0"/>
              <a:t>  (</a:t>
            </a:r>
            <a:r>
              <a:rPr lang="en-US" sz="4571" dirty="0" err="1" smtClean="0"/>
              <a:t>g</a:t>
            </a:r>
            <a:r>
              <a:rPr lang="en-US" sz="4571" dirty="0" smtClean="0"/>
              <a:t>)  +  2H</a:t>
            </a:r>
            <a:r>
              <a:rPr lang="en-US" sz="4571" baseline="-25000" dirty="0" smtClean="0"/>
              <a:t>2</a:t>
            </a:r>
            <a:r>
              <a:rPr lang="en-US" sz="4571" dirty="0" smtClean="0"/>
              <a:t>O (</a:t>
            </a:r>
            <a:r>
              <a:rPr lang="en-US" sz="4571" dirty="0" err="1" smtClean="0"/>
              <a:t>g</a:t>
            </a:r>
            <a:r>
              <a:rPr lang="en-US" sz="4571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4000" dirty="0" smtClean="0"/>
              <a:t>ΔH = bonds broken – bonds made = 2640 – 3338 =  - 700 kJ</a:t>
            </a:r>
          </a:p>
          <a:p>
            <a:pPr>
              <a:buNone/>
            </a:pPr>
            <a:r>
              <a:rPr lang="en-US" dirty="0" smtClean="0"/>
              <a:t>      </a:t>
            </a:r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230496"/>
          <a:ext cx="6096000" cy="2682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reactants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products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CH</a:t>
                      </a:r>
                      <a:r>
                        <a:rPr lang="en-US" sz="2000" baseline="-25000" dirty="0" smtClean="0"/>
                        <a:t>4</a:t>
                      </a:r>
                      <a:r>
                        <a:rPr lang="en-US" sz="2000" dirty="0" smtClean="0"/>
                        <a:t>  (</a:t>
                      </a:r>
                      <a:r>
                        <a:rPr lang="en-US" sz="2000" dirty="0" err="1" smtClean="0"/>
                        <a:t>g</a:t>
                      </a:r>
                      <a:r>
                        <a:rPr lang="en-US" sz="2000" dirty="0" smtClean="0"/>
                        <a:t>)  +  2O</a:t>
                      </a:r>
                      <a:r>
                        <a:rPr lang="en-US" sz="2000" baseline="-25000" dirty="0" smtClean="0"/>
                        <a:t>2</a:t>
                      </a:r>
                      <a:r>
                        <a:rPr lang="en-US" sz="2000" dirty="0" smtClean="0"/>
                        <a:t>  (</a:t>
                      </a:r>
                      <a:r>
                        <a:rPr lang="en-US" sz="2000" dirty="0" err="1" smtClean="0"/>
                        <a:t>g</a:t>
                      </a:r>
                      <a:r>
                        <a:rPr lang="en-US" sz="2000" dirty="0" smtClean="0"/>
                        <a:t>)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</a:t>
                      </a:r>
                      <a:r>
                        <a:rPr lang="en-US" sz="2000" baseline="-25000" dirty="0" smtClean="0"/>
                        <a:t>2</a:t>
                      </a:r>
                      <a:r>
                        <a:rPr lang="en-US" sz="2000" dirty="0" smtClean="0"/>
                        <a:t>  (</a:t>
                      </a:r>
                      <a:r>
                        <a:rPr lang="en-US" sz="2000" dirty="0" err="1" smtClean="0"/>
                        <a:t>g</a:t>
                      </a:r>
                      <a:r>
                        <a:rPr lang="en-US" sz="2000" dirty="0" smtClean="0"/>
                        <a:t>)  +  2H</a:t>
                      </a:r>
                      <a:r>
                        <a:rPr lang="en-US" sz="2000" baseline="-25000" dirty="0" smtClean="0"/>
                        <a:t>2</a:t>
                      </a:r>
                      <a:r>
                        <a:rPr lang="en-US" sz="2000" dirty="0" smtClean="0"/>
                        <a:t>O (</a:t>
                      </a:r>
                      <a:r>
                        <a:rPr lang="en-US" sz="2000" dirty="0" err="1" smtClean="0"/>
                        <a:t>g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bonds broken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bonds made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 (C-H)  +  2 (O=O))</a:t>
                      </a:r>
                      <a:r>
                        <a:rPr lang="en-GB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 (C=O)  +  4  (H-O))</a:t>
                      </a:r>
                      <a:r>
                        <a:rPr lang="en-GB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413)  + ( 2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498)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746)  +  ( 4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464) 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20448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2648 kJ</a:t>
                      </a:r>
                      <a:r>
                        <a:rPr lang="en-GB" sz="2000" dirty="0" smtClean="0"/>
                        <a:t> 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3338 kJ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level diagram - exothermic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 smtClean="0"/>
              <a:t>The energy level diagram below includes the energy taken into break bonds and the energy released when making new ones</a:t>
            </a:r>
          </a:p>
          <a:p>
            <a:endParaRPr lang="en-US" dirty="0"/>
          </a:p>
        </p:txBody>
      </p:sp>
      <p:pic>
        <p:nvPicPr>
          <p:cNvPr id="6" name="Picture 5" descr="Untitled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146" y="2834588"/>
            <a:ext cx="6985296" cy="37020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energy level diagram </a:t>
            </a:r>
            <a:endParaRPr lang="en-US" dirty="0"/>
          </a:p>
        </p:txBody>
      </p:sp>
      <p:pic>
        <p:nvPicPr>
          <p:cNvPr id="4" name="Content Placeholder 3" descr="Untitled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7869" r="-27869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248</Words>
  <Application>Microsoft Macintosh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Section 4 d</vt:lpstr>
      <vt:lpstr>Bond energies</vt:lpstr>
      <vt:lpstr>sample calculation</vt:lpstr>
      <vt:lpstr>Energy level diagram - exothermic</vt:lpstr>
      <vt:lpstr>Same energy level diagram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4 d</dc:title>
  <dc:creator>Client Admin</dc:creator>
  <cp:lastModifiedBy>Client Admin</cp:lastModifiedBy>
  <cp:revision>2</cp:revision>
  <dcterms:created xsi:type="dcterms:W3CDTF">2012-02-13T00:32:11Z</dcterms:created>
  <dcterms:modified xsi:type="dcterms:W3CDTF">2012-02-13T00:57:53Z</dcterms:modified>
</cp:coreProperties>
</file>